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098"/>
    <p:restoredTop sz="94646"/>
  </p:normalViewPr>
  <p:slideViewPr>
    <p:cSldViewPr snapToGrid="0" snapToObjects="1">
      <p:cViewPr varScale="1">
        <p:scale>
          <a:sx n="62" d="100"/>
          <a:sy n="62" d="100"/>
        </p:scale>
        <p:origin x="1008" y="-32"/>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8.pn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753264" y="3226831"/>
            <a:ext cx="7881966"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16th September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41392" y="1309202"/>
            <a:ext cx="233557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debris</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0878" y="3934307"/>
            <a:ext cx="6295777"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Debris is pieces from something that has been destroyed or pieces of rubbish or unwanted material that are spread around.</a:t>
            </a:r>
          </a:p>
        </p:txBody>
      </p:sp>
      <p:sp>
        <p:nvSpPr>
          <p:cNvPr id="155" name="The was a tear in Freddie’s new school jumper."/>
          <p:cNvSpPr txBox="1"/>
          <p:nvPr/>
        </p:nvSpPr>
        <p:spPr>
          <a:xfrm>
            <a:off x="0" y="63585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class cleaned up the </a:t>
            </a:r>
            <a:r>
              <a:rPr lang="en-GB" b="1" dirty="0">
                <a:latin typeface="Gill Sans MT" panose="020B0502020104020203" pitchFamily="34" charset="77"/>
              </a:rPr>
              <a:t>debris</a:t>
            </a:r>
            <a:r>
              <a:rPr lang="en-GB" dirty="0">
                <a:latin typeface="Gill Sans MT" panose="020B0502020104020203" pitchFamily="34" charset="77"/>
              </a:rPr>
              <a:t> on the classroom floor.</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de-bris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42707402"/>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rubbish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possessions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scattered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wreckage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belongings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dangerous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F7D9C3FC-3377-1DC0-4959-A0AE71671CA6}"/>
              </a:ext>
            </a:extLst>
          </p:cNvPr>
          <p:cNvPicPr>
            <a:picLocks noChangeAspect="1"/>
          </p:cNvPicPr>
          <p:nvPr/>
        </p:nvPicPr>
        <p:blipFill>
          <a:blip r:embed="rId4"/>
          <a:stretch>
            <a:fillRect/>
          </a:stretch>
        </p:blipFill>
        <p:spPr>
          <a:xfrm>
            <a:off x="8826019" y="2625832"/>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97360" y="1309202"/>
            <a:ext cx="322363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consider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35613" y="4076865"/>
            <a:ext cx="807609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consider a person or thing to be something, you have the opinion that this is what they are.</a:t>
            </a:r>
          </a:p>
        </p:txBody>
      </p:sp>
      <p:sp>
        <p:nvSpPr>
          <p:cNvPr id="155" name="The was a tear in Freddie’s new school jumper."/>
          <p:cNvSpPr txBox="1"/>
          <p:nvPr/>
        </p:nvSpPr>
        <p:spPr>
          <a:xfrm>
            <a:off x="0" y="635757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a:t>
            </a:r>
            <a:r>
              <a:rPr lang="en-GB" sz="4000" b="1" dirty="0">
                <a:latin typeface="Gill Sans MT" panose="020B0502020104020203" pitchFamily="34" charset="77"/>
              </a:rPr>
              <a:t>considered</a:t>
            </a:r>
            <a:r>
              <a:rPr lang="en-GB" sz="4000" dirty="0">
                <a:latin typeface="Gill Sans MT" panose="020B0502020104020203" pitchFamily="34" charset="77"/>
              </a:rPr>
              <a:t> what topic to write about.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con-sid-er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469097560"/>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acknowledge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disregard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bidder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seriously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contemplate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5A4649F1-4C36-815B-67C9-626760882576}"/>
              </a:ext>
            </a:extLst>
          </p:cNvPr>
          <p:cNvPicPr>
            <a:picLocks noChangeAspect="1"/>
          </p:cNvPicPr>
          <p:nvPr/>
        </p:nvPicPr>
        <p:blipFill>
          <a:blip r:embed="rId4"/>
          <a:stretch>
            <a:fillRect/>
          </a:stretch>
        </p:blipFill>
        <p:spPr>
          <a:xfrm>
            <a:off x="8848814" y="2688979"/>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13176" y="1309202"/>
            <a:ext cx="339195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protrude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books began to </a:t>
            </a:r>
            <a:r>
              <a:rPr lang="en-GB" sz="4000" b="1" dirty="0">
                <a:latin typeface="Gill Sans MT" panose="020B0502020104020203" pitchFamily="34" charset="77"/>
              </a:rPr>
              <a:t>protrude</a:t>
            </a:r>
            <a:r>
              <a:rPr lang="en-GB" sz="4000" dirty="0">
                <a:latin typeface="Gill Sans MT" panose="020B0502020104020203" pitchFamily="34" charset="77"/>
              </a:rPr>
              <a:t> from Ms Simmons’s desk.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pro-trude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0526179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bulge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contract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extend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shrink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noticeably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30A17BB4-D918-59AA-268C-8F437600E811}"/>
              </a:ext>
            </a:extLst>
          </p:cNvPr>
          <p:cNvPicPr>
            <a:picLocks noChangeAspect="1"/>
          </p:cNvPicPr>
          <p:nvPr/>
        </p:nvPicPr>
        <p:blipFill>
          <a:blip r:embed="rId4"/>
          <a:stretch>
            <a:fillRect/>
          </a:stretch>
        </p:blipFill>
        <p:spPr>
          <a:xfrm>
            <a:off x="8848814" y="2907272"/>
            <a:ext cx="3251200" cy="3251200"/>
          </a:xfrm>
          <a:prstGeom prst="rect">
            <a:avLst/>
          </a:prstGeom>
        </p:spPr>
      </p:pic>
      <p:sp>
        <p:nvSpPr>
          <p:cNvPr id="4" name="TextBox 3">
            <a:extLst>
              <a:ext uri="{FF2B5EF4-FFF2-40B4-BE49-F238E27FC236}">
                <a16:creationId xmlns:a16="http://schemas.microsoft.com/office/drawing/2014/main" id="{46290ADD-97F3-B74F-F7B4-06F89ABB5C7E}"/>
              </a:ext>
            </a:extLst>
          </p:cNvPr>
          <p:cNvSpPr txBox="1"/>
          <p:nvPr/>
        </p:nvSpPr>
        <p:spPr>
          <a:xfrm>
            <a:off x="784448" y="4297850"/>
            <a:ext cx="5985313"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protrudes from </a:t>
            </a:r>
          </a:p>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somewhere, it sticks out.</a:t>
            </a:r>
          </a:p>
        </p:txBody>
      </p:sp>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94337" y="1309202"/>
            <a:ext cx="302967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mischief</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08911" y="4139389"/>
            <a:ext cx="6980224"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Mischief is playing harmless tricks on people or doing things you are not supposed to do. </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Ms Connor noticed a hint of </a:t>
            </a:r>
            <a:r>
              <a:rPr lang="en-GB" sz="4000" b="1" dirty="0">
                <a:latin typeface="Gill Sans MT" panose="020B0502020104020203" pitchFamily="34" charset="77"/>
              </a:rPr>
              <a:t>mischief</a:t>
            </a:r>
            <a:r>
              <a:rPr lang="en-GB" sz="4000" dirty="0">
                <a:latin typeface="Gill Sans MT" panose="020B0502020104020203" pitchFamily="34" charset="77"/>
              </a:rPr>
              <a:t> in Trevor’s eyes.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mis-chief</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965803608"/>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prank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light-hearted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sabotage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ous</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58350412-B8E2-24EB-4FD9-3291E4645888}"/>
              </a:ext>
            </a:extLst>
          </p:cNvPr>
          <p:cNvPicPr>
            <a:picLocks noChangeAspect="1"/>
          </p:cNvPicPr>
          <p:nvPr/>
        </p:nvPicPr>
        <p:blipFill>
          <a:blip r:embed="rId4"/>
          <a:stretch>
            <a:fillRect/>
          </a:stretch>
        </p:blipFill>
        <p:spPr>
          <a:xfrm>
            <a:off x="7289135" y="1575007"/>
            <a:ext cx="5531081" cy="5531081"/>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7253" y="1339979"/>
            <a:ext cx="2737930"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remove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9311" y="4498544"/>
            <a:ext cx="5813089"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remove something from a place, you take it away.</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a:latin typeface="Gill Sans MT" panose="020B0502020104020203" pitchFamily="34" charset="77"/>
              </a:rPr>
              <a:t>class </a:t>
            </a:r>
            <a:r>
              <a:rPr lang="en-GB" sz="4000" b="1">
                <a:latin typeface="Gill Sans MT" panose="020B0502020104020203" pitchFamily="34" charset="77"/>
              </a:rPr>
              <a:t>removed</a:t>
            </a:r>
            <a:r>
              <a:rPr lang="en-GB" sz="4000">
                <a:latin typeface="Gill Sans MT" panose="020B0502020104020203" pitchFamily="34" charset="77"/>
              </a:rPr>
              <a:t> </a:t>
            </a:r>
            <a:r>
              <a:rPr lang="en-GB" sz="4000" dirty="0">
                <a:latin typeface="Gill Sans MT" panose="020B0502020104020203" pitchFamily="34" charset="77"/>
              </a:rPr>
              <a:t>their worksheets off the table.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re-move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17113510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abolish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improve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temporary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eliminate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approve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08674829-8CC5-47F4-4812-FA2A50F700E8}"/>
              </a:ext>
            </a:extLst>
          </p:cNvPr>
          <p:cNvPicPr>
            <a:picLocks noChangeAspect="1"/>
          </p:cNvPicPr>
          <p:nvPr/>
        </p:nvPicPr>
        <p:blipFill>
          <a:blip r:embed="rId4"/>
          <a:stretch>
            <a:fillRect/>
          </a:stretch>
        </p:blipFill>
        <p:spPr>
          <a:xfrm>
            <a:off x="7433773" y="2359037"/>
            <a:ext cx="4094138" cy="4094138"/>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0377291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parcel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member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travel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whole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4342642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debris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mischief</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protrude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remove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99639719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parcel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travel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proud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member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whole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651997906"/>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feel ***, you feel pleased about something good that you possess or have done, or about something good that a person close to you has done.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 *** of a group is one of the people, animals, or things belonging to that group.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something wrapped in paper, usually so that it can be sent to someone by post.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something is ***, it is in one piece and is not broken or damaged.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you go from one place to another, often to a place that is far away.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56C92995-67AC-6344-EFB3-F7EBE5B6C582}"/>
              </a:ext>
            </a:extLst>
          </p:cNvPr>
          <p:cNvPicPr>
            <a:picLocks noChangeAspect="1"/>
          </p:cNvPicPr>
          <p:nvPr/>
        </p:nvPicPr>
        <p:blipFill>
          <a:blip r:embed="rId5"/>
          <a:stretch>
            <a:fillRect/>
          </a:stretch>
        </p:blipFill>
        <p:spPr>
          <a:xfrm>
            <a:off x="11126792" y="8047683"/>
            <a:ext cx="861023" cy="861023"/>
          </a:xfrm>
          <a:prstGeom prst="rect">
            <a:avLst/>
          </a:prstGeom>
        </p:spPr>
      </p:pic>
      <p:pic>
        <p:nvPicPr>
          <p:cNvPr id="3" name="Picture 2">
            <a:extLst>
              <a:ext uri="{FF2B5EF4-FFF2-40B4-BE49-F238E27FC236}">
                <a16:creationId xmlns:a16="http://schemas.microsoft.com/office/drawing/2014/main" id="{AF7C7723-2F3F-D227-2FAA-232A8D83919B}"/>
              </a:ext>
            </a:extLst>
          </p:cNvPr>
          <p:cNvPicPr>
            <a:picLocks noChangeAspect="1"/>
          </p:cNvPicPr>
          <p:nvPr/>
        </p:nvPicPr>
        <p:blipFill>
          <a:blip r:embed="rId6"/>
          <a:stretch>
            <a:fillRect/>
          </a:stretch>
        </p:blipFill>
        <p:spPr>
          <a:xfrm>
            <a:off x="11158906" y="2854475"/>
            <a:ext cx="956235" cy="956235"/>
          </a:xfrm>
          <a:prstGeom prst="rect">
            <a:avLst/>
          </a:prstGeom>
        </p:spPr>
      </p:pic>
      <p:pic>
        <p:nvPicPr>
          <p:cNvPr id="5" name="Picture 4">
            <a:extLst>
              <a:ext uri="{FF2B5EF4-FFF2-40B4-BE49-F238E27FC236}">
                <a16:creationId xmlns:a16="http://schemas.microsoft.com/office/drawing/2014/main" id="{F2419ADF-81AA-6003-AD69-1AA873065103}"/>
              </a:ext>
            </a:extLst>
          </p:cNvPr>
          <p:cNvPicPr>
            <a:picLocks noChangeAspect="1"/>
          </p:cNvPicPr>
          <p:nvPr/>
        </p:nvPicPr>
        <p:blipFill>
          <a:blip r:embed="rId7"/>
          <a:stretch>
            <a:fillRect/>
          </a:stretch>
        </p:blipFill>
        <p:spPr>
          <a:xfrm>
            <a:off x="11200740" y="4040813"/>
            <a:ext cx="872565" cy="872565"/>
          </a:xfrm>
          <a:prstGeom prst="rect">
            <a:avLst/>
          </a:prstGeom>
        </p:spPr>
      </p:pic>
      <p:pic>
        <p:nvPicPr>
          <p:cNvPr id="6" name="Picture 5">
            <a:extLst>
              <a:ext uri="{FF2B5EF4-FFF2-40B4-BE49-F238E27FC236}">
                <a16:creationId xmlns:a16="http://schemas.microsoft.com/office/drawing/2014/main" id="{8B3E0A4C-5139-589F-3FFF-DB076EDDF4BB}"/>
              </a:ext>
            </a:extLst>
          </p:cNvPr>
          <p:cNvPicPr>
            <a:picLocks noChangeAspect="1"/>
          </p:cNvPicPr>
          <p:nvPr/>
        </p:nvPicPr>
        <p:blipFill>
          <a:blip r:embed="rId8"/>
          <a:stretch>
            <a:fillRect/>
          </a:stretch>
        </p:blipFill>
        <p:spPr>
          <a:xfrm>
            <a:off x="11149768" y="6868508"/>
            <a:ext cx="861023" cy="861023"/>
          </a:xfrm>
          <a:prstGeom prst="rect">
            <a:avLst/>
          </a:prstGeom>
        </p:spPr>
      </p:pic>
      <p:pic>
        <p:nvPicPr>
          <p:cNvPr id="7" name="Picture 6">
            <a:extLst>
              <a:ext uri="{FF2B5EF4-FFF2-40B4-BE49-F238E27FC236}">
                <a16:creationId xmlns:a16="http://schemas.microsoft.com/office/drawing/2014/main" id="{1F6F72A3-274F-BC6A-0B91-4A8395C2585E}"/>
              </a:ext>
            </a:extLst>
          </p:cNvPr>
          <p:cNvPicPr>
            <a:picLocks noChangeAspect="1"/>
          </p:cNvPicPr>
          <p:nvPr/>
        </p:nvPicPr>
        <p:blipFill>
          <a:blip r:embed="rId9"/>
          <a:stretch>
            <a:fillRect/>
          </a:stretch>
        </p:blipFill>
        <p:spPr>
          <a:xfrm>
            <a:off x="11096390" y="5294367"/>
            <a:ext cx="914401" cy="914401"/>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73171801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debris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consider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protrude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mischief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remove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674396302"/>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 is pieces from something that has been destroyed or pieces of rubbish or unwanted material that are spread around.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something from a place, you take it away.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 is playing harmless tricks on people or doing things you are not supposed to do.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something *** from somewhere, it sticks 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a:t>
                      </a:r>
                      <a:r>
                        <a:rPr lang="en-GB" sz="2000">
                          <a:latin typeface="Gill Sans MT" panose="020B0502020104020203" pitchFamily="34" charset="77"/>
                        </a:rPr>
                        <a:t>you *** </a:t>
                      </a:r>
                      <a:r>
                        <a:rPr lang="en-GB" sz="2000" dirty="0">
                          <a:latin typeface="Gill Sans MT" panose="020B0502020104020203" pitchFamily="34" charset="77"/>
                        </a:rPr>
                        <a:t>a person or thing to be something, you have the opinion that this is what they 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F067A609-DAFF-16E2-4FFA-0F6897832E34}"/>
              </a:ext>
            </a:extLst>
          </p:cNvPr>
          <p:cNvPicPr>
            <a:picLocks noChangeAspect="1"/>
          </p:cNvPicPr>
          <p:nvPr/>
        </p:nvPicPr>
        <p:blipFill>
          <a:blip r:embed="rId5"/>
          <a:stretch>
            <a:fillRect/>
          </a:stretch>
        </p:blipFill>
        <p:spPr>
          <a:xfrm>
            <a:off x="11054768" y="2730451"/>
            <a:ext cx="920376" cy="920376"/>
          </a:xfrm>
          <a:prstGeom prst="rect">
            <a:avLst/>
          </a:prstGeom>
        </p:spPr>
      </p:pic>
      <p:pic>
        <p:nvPicPr>
          <p:cNvPr id="3" name="Picture 2">
            <a:extLst>
              <a:ext uri="{FF2B5EF4-FFF2-40B4-BE49-F238E27FC236}">
                <a16:creationId xmlns:a16="http://schemas.microsoft.com/office/drawing/2014/main" id="{86DBB466-FE18-395B-4824-1EDA8D5A14D7}"/>
              </a:ext>
            </a:extLst>
          </p:cNvPr>
          <p:cNvPicPr>
            <a:picLocks noChangeAspect="1"/>
          </p:cNvPicPr>
          <p:nvPr/>
        </p:nvPicPr>
        <p:blipFill>
          <a:blip r:embed="rId6"/>
          <a:stretch>
            <a:fillRect/>
          </a:stretch>
        </p:blipFill>
        <p:spPr>
          <a:xfrm>
            <a:off x="10983052" y="7786419"/>
            <a:ext cx="920377" cy="920377"/>
          </a:xfrm>
          <a:prstGeom prst="rect">
            <a:avLst/>
          </a:prstGeom>
        </p:spPr>
      </p:pic>
      <p:pic>
        <p:nvPicPr>
          <p:cNvPr id="5" name="Picture 4">
            <a:extLst>
              <a:ext uri="{FF2B5EF4-FFF2-40B4-BE49-F238E27FC236}">
                <a16:creationId xmlns:a16="http://schemas.microsoft.com/office/drawing/2014/main" id="{2FC3D1B9-AB0E-08B9-2B05-AF5C62E1D751}"/>
              </a:ext>
            </a:extLst>
          </p:cNvPr>
          <p:cNvPicPr>
            <a:picLocks noChangeAspect="1"/>
          </p:cNvPicPr>
          <p:nvPr/>
        </p:nvPicPr>
        <p:blipFill>
          <a:blip r:embed="rId7"/>
          <a:stretch>
            <a:fillRect/>
          </a:stretch>
        </p:blipFill>
        <p:spPr>
          <a:xfrm>
            <a:off x="11036679" y="6683589"/>
            <a:ext cx="842302" cy="842302"/>
          </a:xfrm>
          <a:prstGeom prst="rect">
            <a:avLst/>
          </a:prstGeom>
        </p:spPr>
      </p:pic>
      <p:pic>
        <p:nvPicPr>
          <p:cNvPr id="6" name="Picture 5">
            <a:extLst>
              <a:ext uri="{FF2B5EF4-FFF2-40B4-BE49-F238E27FC236}">
                <a16:creationId xmlns:a16="http://schemas.microsoft.com/office/drawing/2014/main" id="{FD7D01B6-1E40-26CC-281E-917D6E0EC4B8}"/>
              </a:ext>
            </a:extLst>
          </p:cNvPr>
          <p:cNvPicPr>
            <a:picLocks noChangeAspect="1"/>
          </p:cNvPicPr>
          <p:nvPr/>
        </p:nvPicPr>
        <p:blipFill>
          <a:blip r:embed="rId8"/>
          <a:stretch>
            <a:fillRect/>
          </a:stretch>
        </p:blipFill>
        <p:spPr>
          <a:xfrm>
            <a:off x="10717037" y="5018734"/>
            <a:ext cx="1559660" cy="1559660"/>
          </a:xfrm>
          <a:prstGeom prst="rect">
            <a:avLst/>
          </a:prstGeom>
        </p:spPr>
      </p:pic>
      <p:pic>
        <p:nvPicPr>
          <p:cNvPr id="7" name="Picture 6">
            <a:extLst>
              <a:ext uri="{FF2B5EF4-FFF2-40B4-BE49-F238E27FC236}">
                <a16:creationId xmlns:a16="http://schemas.microsoft.com/office/drawing/2014/main" id="{2174168C-E70D-30AA-3E26-786D4479ABB5}"/>
              </a:ext>
            </a:extLst>
          </p:cNvPr>
          <p:cNvPicPr>
            <a:picLocks noChangeAspect="1"/>
          </p:cNvPicPr>
          <p:nvPr/>
        </p:nvPicPr>
        <p:blipFill>
          <a:blip r:embed="rId9"/>
          <a:stretch>
            <a:fillRect/>
          </a:stretch>
        </p:blipFill>
        <p:spPr>
          <a:xfrm>
            <a:off x="10705939" y="3901750"/>
            <a:ext cx="1197490" cy="1197490"/>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894167" y="3993661"/>
            <a:ext cx="180979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travel</a:t>
            </a:r>
            <a:endParaRPr dirty="0">
              <a:latin typeface="Gill Sans MT" panose="020B0502020104020203" pitchFamily="34" charset="77"/>
            </a:endParaRPr>
          </a:p>
        </p:txBody>
      </p:sp>
      <p:sp>
        <p:nvSpPr>
          <p:cNvPr id="135" name="spare"/>
          <p:cNvSpPr txBox="1"/>
          <p:nvPr/>
        </p:nvSpPr>
        <p:spPr>
          <a:xfrm>
            <a:off x="2948636" y="4824209"/>
            <a:ext cx="18594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proud</a:t>
            </a:r>
            <a:endParaRPr b="1" dirty="0">
              <a:latin typeface="Gill Sans MT" panose="020B0502020104020203" pitchFamily="34" charset="77"/>
              <a:sym typeface="American Typewriter"/>
            </a:endParaRPr>
          </a:p>
        </p:txBody>
      </p:sp>
      <p:sp>
        <p:nvSpPr>
          <p:cNvPr id="136" name="chipped"/>
          <p:cNvSpPr txBox="1"/>
          <p:nvPr/>
        </p:nvSpPr>
        <p:spPr>
          <a:xfrm>
            <a:off x="2474181" y="5769060"/>
            <a:ext cx="264976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member</a:t>
            </a:r>
            <a:endParaRPr dirty="0">
              <a:latin typeface="Gill Sans MT" panose="020B0502020104020203" pitchFamily="34" charset="77"/>
            </a:endParaRPr>
          </a:p>
        </p:txBody>
      </p:sp>
      <p:sp>
        <p:nvSpPr>
          <p:cNvPr id="137" name="lift"/>
          <p:cNvSpPr txBox="1"/>
          <p:nvPr/>
        </p:nvSpPr>
        <p:spPr>
          <a:xfrm>
            <a:off x="2874133" y="6639612"/>
            <a:ext cx="18498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whole</a:t>
            </a:r>
            <a:endParaRPr dirty="0">
              <a:latin typeface="Gill Sans MT" panose="020B0502020104020203" pitchFamily="34" charset="77"/>
            </a:endParaRPr>
          </a:p>
        </p:txBody>
      </p:sp>
      <p:sp>
        <p:nvSpPr>
          <p:cNvPr id="138" name="mutter"/>
          <p:cNvSpPr txBox="1"/>
          <p:nvPr/>
        </p:nvSpPr>
        <p:spPr>
          <a:xfrm>
            <a:off x="7920951" y="3961911"/>
            <a:ext cx="259045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consider</a:t>
            </a:r>
            <a:endParaRPr b="1" dirty="0">
              <a:latin typeface="Gill Sans MT" panose="020B0502020104020203" pitchFamily="34" charset="77"/>
              <a:sym typeface="American Typewriter"/>
            </a:endParaRPr>
          </a:p>
        </p:txBody>
      </p:sp>
      <p:sp>
        <p:nvSpPr>
          <p:cNvPr id="139" name="unveil"/>
          <p:cNvSpPr txBox="1"/>
          <p:nvPr/>
        </p:nvSpPr>
        <p:spPr>
          <a:xfrm>
            <a:off x="7939035" y="5755144"/>
            <a:ext cx="25295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mischief</a:t>
            </a:r>
            <a:endParaRPr dirty="0">
              <a:latin typeface="Gill Sans MT" panose="020B0502020104020203" pitchFamily="34" charset="77"/>
              <a:sym typeface="American Typewriter"/>
            </a:endParaRPr>
          </a:p>
        </p:txBody>
      </p:sp>
      <p:sp>
        <p:nvSpPr>
          <p:cNvPr id="140" name="tolerate"/>
          <p:cNvSpPr txBox="1"/>
          <p:nvPr/>
        </p:nvSpPr>
        <p:spPr>
          <a:xfrm>
            <a:off x="8264793" y="3065958"/>
            <a:ext cx="190276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debris</a:t>
            </a:r>
            <a:endParaRPr dirty="0">
              <a:latin typeface="Gill Sans MT" panose="020B0502020104020203" pitchFamily="34" charset="77"/>
            </a:endParaRPr>
          </a:p>
        </p:txBody>
      </p:sp>
      <p:sp>
        <p:nvSpPr>
          <p:cNvPr id="141" name="fixation"/>
          <p:cNvSpPr txBox="1"/>
          <p:nvPr/>
        </p:nvSpPr>
        <p:spPr>
          <a:xfrm>
            <a:off x="7844812" y="4824210"/>
            <a:ext cx="27427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protrude</a:t>
            </a:r>
            <a:endParaRPr dirty="0">
              <a:latin typeface="Gill Sans MT" panose="020B0502020104020203" pitchFamily="34" charset="77"/>
            </a:endParaRPr>
          </a:p>
        </p:txBody>
      </p:sp>
      <p:sp>
        <p:nvSpPr>
          <p:cNvPr id="142" name="rustle"/>
          <p:cNvSpPr txBox="1"/>
          <p:nvPr/>
        </p:nvSpPr>
        <p:spPr>
          <a:xfrm>
            <a:off x="8029159" y="6620562"/>
            <a:ext cx="23740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remove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779812" y="3081109"/>
            <a:ext cx="2072592"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parcel</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12556" y="-69213"/>
            <a:ext cx="763830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parcel</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60467" y="5425652"/>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travel</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AD15E003-63BC-0B48-EA25-2FE72A38F0A6}"/>
              </a:ext>
            </a:extLst>
          </p:cNvPr>
          <p:cNvPicPr>
            <a:picLocks noChangeAspect="1"/>
          </p:cNvPicPr>
          <p:nvPr/>
        </p:nvPicPr>
        <p:blipFill>
          <a:blip r:embed="rId4"/>
          <a:stretch>
            <a:fillRect/>
          </a:stretch>
        </p:blipFill>
        <p:spPr>
          <a:xfrm>
            <a:off x="9040563" y="666721"/>
            <a:ext cx="3251200" cy="3251200"/>
          </a:xfrm>
          <a:prstGeom prst="rect">
            <a:avLst/>
          </a:prstGeom>
        </p:spPr>
      </p:pic>
      <p:pic>
        <p:nvPicPr>
          <p:cNvPr id="4" name="Picture 3">
            <a:extLst>
              <a:ext uri="{FF2B5EF4-FFF2-40B4-BE49-F238E27FC236}">
                <a16:creationId xmlns:a16="http://schemas.microsoft.com/office/drawing/2014/main" id="{43526D30-454F-BF64-4AC2-4CB00869971C}"/>
              </a:ext>
            </a:extLst>
          </p:cNvPr>
          <p:cNvPicPr>
            <a:picLocks noChangeAspect="1"/>
          </p:cNvPicPr>
          <p:nvPr/>
        </p:nvPicPr>
        <p:blipFill>
          <a:blip r:embed="rId5"/>
          <a:stretch>
            <a:fillRect/>
          </a:stretch>
        </p:blipFill>
        <p:spPr>
          <a:xfrm>
            <a:off x="860895"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77886" y="30412"/>
            <a:ext cx="763510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proud</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3618" y="5250371"/>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member</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F79896EB-98C9-3C02-C2AA-D035D2758CBA}"/>
              </a:ext>
            </a:extLst>
          </p:cNvPr>
          <p:cNvPicPr>
            <a:picLocks noChangeAspect="1"/>
          </p:cNvPicPr>
          <p:nvPr/>
        </p:nvPicPr>
        <p:blipFill>
          <a:blip r:embed="rId4"/>
          <a:stretch>
            <a:fillRect/>
          </a:stretch>
        </p:blipFill>
        <p:spPr>
          <a:xfrm>
            <a:off x="9058390" y="559734"/>
            <a:ext cx="3251200" cy="3251200"/>
          </a:xfrm>
          <a:prstGeom prst="rect">
            <a:avLst/>
          </a:prstGeom>
        </p:spPr>
      </p:pic>
      <p:pic>
        <p:nvPicPr>
          <p:cNvPr id="4" name="Picture 3">
            <a:extLst>
              <a:ext uri="{FF2B5EF4-FFF2-40B4-BE49-F238E27FC236}">
                <a16:creationId xmlns:a16="http://schemas.microsoft.com/office/drawing/2014/main" id="{581EFF16-AB44-702A-F9E2-E93B630AB683}"/>
              </a:ext>
            </a:extLst>
          </p:cNvPr>
          <p:cNvPicPr>
            <a:picLocks noChangeAspect="1"/>
          </p:cNvPicPr>
          <p:nvPr/>
        </p:nvPicPr>
        <p:blipFill>
          <a:blip r:embed="rId5"/>
          <a:stretch>
            <a:fillRect/>
          </a:stretch>
        </p:blipFill>
        <p:spPr>
          <a:xfrm>
            <a:off x="411515" y="5512978"/>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80074" y="0"/>
            <a:ext cx="7670369"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whole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20954" y="5328693"/>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debris</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1028D31C-F333-AC4E-F011-D088D6C4D667}"/>
              </a:ext>
            </a:extLst>
          </p:cNvPr>
          <p:cNvPicPr>
            <a:picLocks noChangeAspect="1"/>
          </p:cNvPicPr>
          <p:nvPr/>
        </p:nvPicPr>
        <p:blipFill>
          <a:blip r:embed="rId4"/>
          <a:stretch>
            <a:fillRect/>
          </a:stretch>
        </p:blipFill>
        <p:spPr>
          <a:xfrm>
            <a:off x="9050443" y="611131"/>
            <a:ext cx="3251200" cy="3251200"/>
          </a:xfrm>
          <a:prstGeom prst="rect">
            <a:avLst/>
          </a:prstGeom>
        </p:spPr>
      </p:pic>
      <p:pic>
        <p:nvPicPr>
          <p:cNvPr id="4" name="Picture 3">
            <a:extLst>
              <a:ext uri="{FF2B5EF4-FFF2-40B4-BE49-F238E27FC236}">
                <a16:creationId xmlns:a16="http://schemas.microsoft.com/office/drawing/2014/main" id="{8E9F60CA-0C67-3DF5-6C7F-A273B2C0FC0A}"/>
              </a:ext>
            </a:extLst>
          </p:cNvPr>
          <p:cNvPicPr>
            <a:picLocks noChangeAspect="1"/>
          </p:cNvPicPr>
          <p:nvPr/>
        </p:nvPicPr>
        <p:blipFill>
          <a:blip r:embed="rId5"/>
          <a:stretch>
            <a:fillRect/>
          </a:stretch>
        </p:blipFill>
        <p:spPr>
          <a:xfrm>
            <a:off x="586393" y="5724319"/>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05426" y="496932"/>
            <a:ext cx="898002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consider</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3160" y="5887012"/>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protrude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0A7E7883-26EA-CCEC-806A-0A1E9E4BE3B1}"/>
              </a:ext>
            </a:extLst>
          </p:cNvPr>
          <p:cNvPicPr>
            <a:picLocks noChangeAspect="1"/>
          </p:cNvPicPr>
          <p:nvPr/>
        </p:nvPicPr>
        <p:blipFill>
          <a:blip r:embed="rId4"/>
          <a:stretch>
            <a:fillRect/>
          </a:stretch>
        </p:blipFill>
        <p:spPr>
          <a:xfrm>
            <a:off x="9252550" y="578338"/>
            <a:ext cx="3251200" cy="3251200"/>
          </a:xfrm>
          <a:prstGeom prst="rect">
            <a:avLst/>
          </a:prstGeom>
        </p:spPr>
      </p:pic>
      <p:pic>
        <p:nvPicPr>
          <p:cNvPr id="4" name="Picture 3">
            <a:extLst>
              <a:ext uri="{FF2B5EF4-FFF2-40B4-BE49-F238E27FC236}">
                <a16:creationId xmlns:a16="http://schemas.microsoft.com/office/drawing/2014/main" id="{52935837-EDD2-05EF-8BC1-95ABA1D32D93}"/>
              </a:ext>
            </a:extLst>
          </p:cNvPr>
          <p:cNvPicPr>
            <a:picLocks noChangeAspect="1"/>
          </p:cNvPicPr>
          <p:nvPr/>
        </p:nvPicPr>
        <p:blipFill>
          <a:blip r:embed="rId5"/>
          <a:stretch>
            <a:fillRect/>
          </a:stretch>
        </p:blipFill>
        <p:spPr>
          <a:xfrm>
            <a:off x="426606" y="5635366"/>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491516"/>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mischief</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21983" y="5469152"/>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remove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C01C9779-5A42-5AB0-DB36-5B1BEE2FEF98}"/>
              </a:ext>
            </a:extLst>
          </p:cNvPr>
          <p:cNvPicPr>
            <a:picLocks noChangeAspect="1"/>
          </p:cNvPicPr>
          <p:nvPr/>
        </p:nvPicPr>
        <p:blipFill>
          <a:blip r:embed="rId4"/>
          <a:stretch>
            <a:fillRect/>
          </a:stretch>
        </p:blipFill>
        <p:spPr>
          <a:xfrm>
            <a:off x="9090488" y="347827"/>
            <a:ext cx="3845695" cy="3845695"/>
          </a:xfrm>
          <a:prstGeom prst="rect">
            <a:avLst/>
          </a:prstGeom>
        </p:spPr>
      </p:pic>
      <p:pic>
        <p:nvPicPr>
          <p:cNvPr id="4" name="Picture 3">
            <a:extLst>
              <a:ext uri="{FF2B5EF4-FFF2-40B4-BE49-F238E27FC236}">
                <a16:creationId xmlns:a16="http://schemas.microsoft.com/office/drawing/2014/main" id="{2763EDAC-6737-A481-7668-731F0254DE65}"/>
              </a:ext>
            </a:extLst>
          </p:cNvPr>
          <p:cNvPicPr>
            <a:picLocks noChangeAspect="1"/>
          </p:cNvPicPr>
          <p:nvPr/>
        </p:nvPicPr>
        <p:blipFill>
          <a:blip r:embed="rId5"/>
          <a:stretch>
            <a:fillRect/>
          </a:stretch>
        </p:blipFill>
        <p:spPr>
          <a:xfrm>
            <a:off x="401291" y="5702277"/>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19900" y="480767"/>
            <a:ext cx="738182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parcel</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1107" y="5704842"/>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travel</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041E37E-5689-CB78-C779-1821F7F24A12}"/>
              </a:ext>
            </a:extLst>
          </p:cNvPr>
          <p:cNvPicPr>
            <a:picLocks noChangeAspect="1"/>
          </p:cNvPicPr>
          <p:nvPr/>
        </p:nvPicPr>
        <p:blipFill>
          <a:blip r:embed="rId4"/>
          <a:stretch>
            <a:fillRect/>
          </a:stretch>
        </p:blipFill>
        <p:spPr>
          <a:xfrm>
            <a:off x="9201729" y="562173"/>
            <a:ext cx="3251200" cy="3251200"/>
          </a:xfrm>
          <a:prstGeom prst="rect">
            <a:avLst/>
          </a:prstGeom>
        </p:spPr>
      </p:pic>
      <p:pic>
        <p:nvPicPr>
          <p:cNvPr id="4" name="Picture 3">
            <a:extLst>
              <a:ext uri="{FF2B5EF4-FFF2-40B4-BE49-F238E27FC236}">
                <a16:creationId xmlns:a16="http://schemas.microsoft.com/office/drawing/2014/main" id="{86B0832A-A212-B0BE-1DB4-0F7A9B77B4F8}"/>
              </a:ext>
            </a:extLst>
          </p:cNvPr>
          <p:cNvPicPr>
            <a:picLocks noChangeAspect="1"/>
          </p:cNvPicPr>
          <p:nvPr/>
        </p:nvPicPr>
        <p:blipFill>
          <a:blip r:embed="rId5"/>
          <a:stretch>
            <a:fillRect/>
          </a:stretch>
        </p:blipFill>
        <p:spPr>
          <a:xfrm>
            <a:off x="409014" y="5795487"/>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04439" y="490035"/>
            <a:ext cx="704359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proud</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9493" y="5755578"/>
            <a:ext cx="1041922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member</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BED276D-824C-45A0-63E4-1E6FFD3B324A}"/>
              </a:ext>
            </a:extLst>
          </p:cNvPr>
          <p:cNvPicPr>
            <a:picLocks noChangeAspect="1"/>
          </p:cNvPicPr>
          <p:nvPr/>
        </p:nvPicPr>
        <p:blipFill>
          <a:blip r:embed="rId4"/>
          <a:stretch>
            <a:fillRect/>
          </a:stretch>
        </p:blipFill>
        <p:spPr>
          <a:xfrm>
            <a:off x="8669785" y="602862"/>
            <a:ext cx="3251200" cy="3251200"/>
          </a:xfrm>
          <a:prstGeom prst="rect">
            <a:avLst/>
          </a:prstGeom>
        </p:spPr>
      </p:pic>
      <p:pic>
        <p:nvPicPr>
          <p:cNvPr id="4" name="Picture 3">
            <a:extLst>
              <a:ext uri="{FF2B5EF4-FFF2-40B4-BE49-F238E27FC236}">
                <a16:creationId xmlns:a16="http://schemas.microsoft.com/office/drawing/2014/main" id="{72A9BE62-2054-EEB8-10BF-001497BA5DA5}"/>
              </a:ext>
            </a:extLst>
          </p:cNvPr>
          <p:cNvPicPr>
            <a:picLocks noChangeAspect="1"/>
          </p:cNvPicPr>
          <p:nvPr/>
        </p:nvPicPr>
        <p:blipFill>
          <a:blip r:embed="rId5"/>
          <a:stretch>
            <a:fillRect/>
          </a:stretch>
        </p:blipFill>
        <p:spPr>
          <a:xfrm>
            <a:off x="559377" y="5456511"/>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45608" y="613499"/>
            <a:ext cx="705802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whole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57087" y="5799477"/>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debris</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A82076A-0C28-19D2-54A3-224E176425FF}"/>
              </a:ext>
            </a:extLst>
          </p:cNvPr>
          <p:cNvPicPr>
            <a:picLocks noChangeAspect="1"/>
          </p:cNvPicPr>
          <p:nvPr/>
        </p:nvPicPr>
        <p:blipFill>
          <a:blip r:embed="rId4"/>
          <a:stretch>
            <a:fillRect/>
          </a:stretch>
        </p:blipFill>
        <p:spPr>
          <a:xfrm>
            <a:off x="9166873" y="602862"/>
            <a:ext cx="3251200" cy="3251200"/>
          </a:xfrm>
          <a:prstGeom prst="rect">
            <a:avLst/>
          </a:prstGeom>
        </p:spPr>
      </p:pic>
      <p:pic>
        <p:nvPicPr>
          <p:cNvPr id="4" name="Picture 3">
            <a:extLst>
              <a:ext uri="{FF2B5EF4-FFF2-40B4-BE49-F238E27FC236}">
                <a16:creationId xmlns:a16="http://schemas.microsoft.com/office/drawing/2014/main" id="{A42F9D6C-A358-E64F-14F2-7A237D3C8ED7}"/>
              </a:ext>
            </a:extLst>
          </p:cNvPr>
          <p:cNvPicPr>
            <a:picLocks noChangeAspect="1"/>
          </p:cNvPicPr>
          <p:nvPr/>
        </p:nvPicPr>
        <p:blipFill>
          <a:blip r:embed="rId5"/>
          <a:stretch>
            <a:fillRect/>
          </a:stretch>
        </p:blipFill>
        <p:spPr>
          <a:xfrm>
            <a:off x="682017" y="566736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02942" y="2274766"/>
            <a:ext cx="191558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parcel	</a:t>
            </a:r>
            <a:endParaRPr b="1" dirty="0">
              <a:latin typeface="Gill Sans MT" panose="020B0502020104020203" pitchFamily="34" charset="77"/>
              <a:sym typeface="American Typewriter"/>
            </a:endParaRPr>
          </a:p>
        </p:txBody>
      </p:sp>
      <p:sp>
        <p:nvSpPr>
          <p:cNvPr id="134" name="office"/>
          <p:cNvSpPr txBox="1"/>
          <p:nvPr/>
        </p:nvSpPr>
        <p:spPr>
          <a:xfrm>
            <a:off x="5655874" y="3183419"/>
            <a:ext cx="180979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travel</a:t>
            </a:r>
            <a:endParaRPr dirty="0">
              <a:latin typeface="Gill Sans MT" panose="020B0502020104020203" pitchFamily="34" charset="77"/>
            </a:endParaRPr>
          </a:p>
        </p:txBody>
      </p:sp>
      <p:sp>
        <p:nvSpPr>
          <p:cNvPr id="135" name="spare"/>
          <p:cNvSpPr txBox="1"/>
          <p:nvPr/>
        </p:nvSpPr>
        <p:spPr>
          <a:xfrm>
            <a:off x="5631017" y="4033018"/>
            <a:ext cx="18594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proud</a:t>
            </a:r>
            <a:endParaRPr b="1" dirty="0">
              <a:latin typeface="Gill Sans MT" panose="020B0502020104020203" pitchFamily="34" charset="77"/>
              <a:sym typeface="American Typewriter"/>
            </a:endParaRPr>
          </a:p>
        </p:txBody>
      </p:sp>
      <p:sp>
        <p:nvSpPr>
          <p:cNvPr id="136" name="chipped"/>
          <p:cNvSpPr txBox="1"/>
          <p:nvPr/>
        </p:nvSpPr>
        <p:spPr>
          <a:xfrm>
            <a:off x="5235887" y="4958818"/>
            <a:ext cx="264976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member</a:t>
            </a:r>
            <a:endParaRPr dirty="0">
              <a:latin typeface="Gill Sans MT" panose="020B0502020104020203" pitchFamily="34" charset="77"/>
            </a:endParaRPr>
          </a:p>
        </p:txBody>
      </p:sp>
      <p:sp>
        <p:nvSpPr>
          <p:cNvPr id="137" name="lift"/>
          <p:cNvSpPr txBox="1"/>
          <p:nvPr/>
        </p:nvSpPr>
        <p:spPr>
          <a:xfrm>
            <a:off x="5635836" y="5829370"/>
            <a:ext cx="18498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whole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11174" y="769884"/>
            <a:ext cx="9105058"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consider</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0406" y="6143036"/>
            <a:ext cx="9855034"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protrude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0100C4F-AC8C-468D-1AA2-FE3B2C99D098}"/>
              </a:ext>
            </a:extLst>
          </p:cNvPr>
          <p:cNvPicPr>
            <a:picLocks noChangeAspect="1"/>
          </p:cNvPicPr>
          <p:nvPr/>
        </p:nvPicPr>
        <p:blipFill>
          <a:blip r:embed="rId4"/>
          <a:stretch>
            <a:fillRect/>
          </a:stretch>
        </p:blipFill>
        <p:spPr>
          <a:xfrm>
            <a:off x="9097351" y="596181"/>
            <a:ext cx="3251200" cy="3251200"/>
          </a:xfrm>
          <a:prstGeom prst="rect">
            <a:avLst/>
          </a:prstGeom>
        </p:spPr>
      </p:pic>
      <p:pic>
        <p:nvPicPr>
          <p:cNvPr id="4" name="Picture 3">
            <a:extLst>
              <a:ext uri="{FF2B5EF4-FFF2-40B4-BE49-F238E27FC236}">
                <a16:creationId xmlns:a16="http://schemas.microsoft.com/office/drawing/2014/main" id="{7BD91271-70D5-7633-01CE-DB82BFA7950A}"/>
              </a:ext>
            </a:extLst>
          </p:cNvPr>
          <p:cNvPicPr>
            <a:picLocks noChangeAspect="1"/>
          </p:cNvPicPr>
          <p:nvPr/>
        </p:nvPicPr>
        <p:blipFill>
          <a:blip r:embed="rId5"/>
          <a:stretch>
            <a:fillRect/>
          </a:stretch>
        </p:blipFill>
        <p:spPr>
          <a:xfrm>
            <a:off x="511174" y="5786066"/>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899893"/>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mischief</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5931303"/>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remove</a:t>
            </a:r>
            <a:endParaRPr sz="115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F793F6D-5987-98A3-D6F8-EC2A3316947F}"/>
              </a:ext>
            </a:extLst>
          </p:cNvPr>
          <p:cNvPicPr>
            <a:picLocks noChangeAspect="1"/>
          </p:cNvPicPr>
          <p:nvPr/>
        </p:nvPicPr>
        <p:blipFill>
          <a:blip r:embed="rId4"/>
          <a:stretch>
            <a:fillRect/>
          </a:stretch>
        </p:blipFill>
        <p:spPr>
          <a:xfrm>
            <a:off x="8850194" y="305549"/>
            <a:ext cx="3845695" cy="3845695"/>
          </a:xfrm>
          <a:prstGeom prst="rect">
            <a:avLst/>
          </a:prstGeom>
        </p:spPr>
      </p:pic>
      <p:pic>
        <p:nvPicPr>
          <p:cNvPr id="4" name="Picture 3">
            <a:extLst>
              <a:ext uri="{FF2B5EF4-FFF2-40B4-BE49-F238E27FC236}">
                <a16:creationId xmlns:a16="http://schemas.microsoft.com/office/drawing/2014/main" id="{41B2C2E8-93DB-E7D0-91A9-66D53AF7FF75}"/>
              </a:ext>
            </a:extLst>
          </p:cNvPr>
          <p:cNvPicPr>
            <a:picLocks noChangeAspect="1"/>
          </p:cNvPicPr>
          <p:nvPr/>
        </p:nvPicPr>
        <p:blipFill>
          <a:blip r:embed="rId5"/>
          <a:stretch>
            <a:fillRect/>
          </a:stretch>
        </p:blipFill>
        <p:spPr>
          <a:xfrm>
            <a:off x="194300" y="5654500"/>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265585" y="3418118"/>
            <a:ext cx="259045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consider</a:t>
            </a:r>
            <a:endParaRPr b="1" dirty="0">
              <a:latin typeface="Gill Sans MT" panose="020B0502020104020203" pitchFamily="34" charset="77"/>
              <a:sym typeface="American Typewriter"/>
            </a:endParaRPr>
          </a:p>
        </p:txBody>
      </p:sp>
      <p:sp>
        <p:nvSpPr>
          <p:cNvPr id="140" name="tolerate"/>
          <p:cNvSpPr txBox="1"/>
          <p:nvPr/>
        </p:nvSpPr>
        <p:spPr>
          <a:xfrm>
            <a:off x="5609422" y="2522165"/>
            <a:ext cx="190276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debris</a:t>
            </a:r>
            <a:endParaRPr dirty="0">
              <a:latin typeface="Gill Sans MT" panose="020B0502020104020203" pitchFamily="34" charset="77"/>
            </a:endParaRPr>
          </a:p>
        </p:txBody>
      </p:sp>
      <p:sp>
        <p:nvSpPr>
          <p:cNvPr id="141" name="fixation"/>
          <p:cNvSpPr txBox="1"/>
          <p:nvPr/>
        </p:nvSpPr>
        <p:spPr>
          <a:xfrm>
            <a:off x="5189446" y="4280417"/>
            <a:ext cx="27427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protrude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237712" y="5188117"/>
            <a:ext cx="25295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mischief</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315475" y="5996646"/>
            <a:ext cx="23740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remove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54183" y="1309202"/>
            <a:ext cx="230992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parcel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0644" y="4151052"/>
            <a:ext cx="6419050"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parcel is something wrapped in paper, usually so that it can be sent to someone by post.</a:t>
            </a:r>
          </a:p>
        </p:txBody>
      </p:sp>
      <p:sp>
        <p:nvSpPr>
          <p:cNvPr id="155" name="The was a tear in Freddie’s new school jumpe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Dawn was given a </a:t>
            </a:r>
            <a:r>
              <a:rPr lang="en-GB" sz="4000" b="1" dirty="0">
                <a:latin typeface="Gill Sans MT" panose="020B0502020104020203" pitchFamily="34" charset="77"/>
              </a:rPr>
              <a:t>parcel</a:t>
            </a:r>
            <a:r>
              <a:rPr lang="en-GB" sz="4000" dirty="0">
                <a:latin typeface="Gill Sans MT" panose="020B0502020104020203" pitchFamily="34" charset="77"/>
              </a:rPr>
              <a:t> of sweets to hand out.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par-cel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408200049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package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packet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wrapped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BF2CFC6E-10D6-D617-FEF3-8499365B04A4}"/>
              </a:ext>
            </a:extLst>
          </p:cNvPr>
          <p:cNvPicPr>
            <a:picLocks noChangeAspect="1"/>
          </p:cNvPicPr>
          <p:nvPr/>
        </p:nvPicPr>
        <p:blipFill>
          <a:blip r:embed="rId3"/>
          <a:stretch>
            <a:fillRect/>
          </a:stretch>
        </p:blipFill>
        <p:spPr>
          <a:xfrm>
            <a:off x="8414288" y="2657249"/>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29527" y="1309202"/>
            <a:ext cx="215924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travel</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0"/>
            <a:ext cx="632048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travel, you go from one place to another, often to a place that is far away.</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Benji was excited to </a:t>
            </a:r>
            <a:r>
              <a:rPr lang="en-GB" sz="4000" b="1" dirty="0">
                <a:latin typeface="Gill Sans MT" panose="020B0502020104020203" pitchFamily="34" charset="77"/>
              </a:rPr>
              <a:t>travel</a:t>
            </a:r>
            <a:r>
              <a:rPr lang="en-GB" sz="4000" dirty="0">
                <a:latin typeface="Gill Sans MT" panose="020B0502020104020203" pitchFamily="34" charset="77"/>
              </a:rPr>
              <a:t> abroad for his holiday.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trav-el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18097223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gravel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frequently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trip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unravel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safely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21BD3735-1A43-C4F3-8F7D-8490059B559A}"/>
              </a:ext>
            </a:extLst>
          </p:cNvPr>
          <p:cNvPicPr>
            <a:picLocks noChangeAspect="1"/>
          </p:cNvPicPr>
          <p:nvPr/>
        </p:nvPicPr>
        <p:blipFill>
          <a:blip r:embed="rId3"/>
          <a:stretch>
            <a:fillRect/>
          </a:stretch>
        </p:blipFill>
        <p:spPr>
          <a:xfrm>
            <a:off x="8569627" y="2838765"/>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18300" y="1339979"/>
            <a:ext cx="2181687"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proud</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3833250"/>
            <a:ext cx="6554201" cy="25648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feel proud, you feel pleased about something good that you possess or have done, or about something good that a person close to you has done.</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Hua was </a:t>
            </a:r>
            <a:r>
              <a:rPr lang="en-GB" sz="4000" b="1" dirty="0">
                <a:latin typeface="Gill Sans MT" panose="020B0502020104020203" pitchFamily="34" charset="77"/>
              </a:rPr>
              <a:t>proud</a:t>
            </a:r>
            <a:r>
              <a:rPr lang="en-GB" sz="4000" dirty="0">
                <a:latin typeface="Gill Sans MT" panose="020B0502020104020203" pitchFamily="34" charset="77"/>
              </a:rPr>
              <a:t> of Tia for getting an award.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proud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65048906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honoured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allowed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rightfully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satisfied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crowd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immensely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EFE0C0F-931E-C304-3872-FED976E92779}"/>
              </a:ext>
            </a:extLst>
          </p:cNvPr>
          <p:cNvPicPr>
            <a:picLocks noChangeAspect="1"/>
          </p:cNvPicPr>
          <p:nvPr/>
        </p:nvPicPr>
        <p:blipFill>
          <a:blip r:embed="rId4"/>
          <a:stretch>
            <a:fillRect/>
          </a:stretch>
        </p:blipFill>
        <p:spPr>
          <a:xfrm>
            <a:off x="8358940" y="2799396"/>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33401" y="1309202"/>
            <a:ext cx="315150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member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7477" y="4178795"/>
            <a:ext cx="7059173"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member of a group is one of the people, animals, or things belonging to that group.</a:t>
            </a:r>
          </a:p>
        </p:txBody>
      </p:sp>
      <p:sp>
        <p:nvSpPr>
          <p:cNvPr id="155" name="The was a tear in Freddie’s new school jumper."/>
          <p:cNvSpPr txBox="1"/>
          <p:nvPr/>
        </p:nvSpPr>
        <p:spPr>
          <a:xfrm>
            <a:off x="0" y="637056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Each </a:t>
            </a:r>
            <a:r>
              <a:rPr lang="en-GB" sz="4000" b="1" dirty="0">
                <a:latin typeface="Gill Sans MT" panose="020B0502020104020203" pitchFamily="34" charset="77"/>
              </a:rPr>
              <a:t>member</a:t>
            </a:r>
            <a:r>
              <a:rPr lang="en-GB" sz="4000" dirty="0">
                <a:latin typeface="Gill Sans MT" panose="020B0502020104020203" pitchFamily="34" charset="77"/>
              </a:rPr>
              <a:t> of the group shared their ideas.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mem-ber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51502083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representative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enemy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associate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opponent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remember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valued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C96A84F-50C9-3BD7-73BB-29162FB5988F}"/>
              </a:ext>
            </a:extLst>
          </p:cNvPr>
          <p:cNvPicPr>
            <a:picLocks noChangeAspect="1"/>
          </p:cNvPicPr>
          <p:nvPr/>
        </p:nvPicPr>
        <p:blipFill>
          <a:blip r:embed="rId4"/>
          <a:stretch>
            <a:fillRect/>
          </a:stretch>
        </p:blipFill>
        <p:spPr>
          <a:xfrm>
            <a:off x="8238388" y="2625649"/>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49392" y="1309202"/>
            <a:ext cx="231954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whole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813077" y="4234631"/>
            <a:ext cx="5689323"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is whole, it is in one piece and is not broken or damaged.</a:t>
            </a:r>
          </a:p>
        </p:txBody>
      </p:sp>
      <p:sp>
        <p:nvSpPr>
          <p:cNvPr id="155" name="The was a tear in Freddie’s new school jumper."/>
          <p:cNvSpPr txBox="1"/>
          <p:nvPr/>
        </p:nvSpPr>
        <p:spPr>
          <a:xfrm>
            <a:off x="0" y="652651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worked as a </a:t>
            </a:r>
            <a:r>
              <a:rPr lang="en-GB" sz="4000" b="1" dirty="0">
                <a:latin typeface="Gill Sans MT" panose="020B0502020104020203" pitchFamily="34" charset="77"/>
              </a:rPr>
              <a:t>whole</a:t>
            </a:r>
            <a:r>
              <a:rPr lang="en-GB" sz="4000" dirty="0">
                <a:latin typeface="Gill Sans MT" panose="020B0502020104020203" pitchFamily="34" charset="77"/>
              </a:rPr>
              <a:t> to solve the maths problem.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(whole)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0105543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full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incomplete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entirely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perfect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partial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0E8701A5-9956-095A-BA6A-0C3ABCCEDC6B}"/>
              </a:ext>
            </a:extLst>
          </p:cNvPr>
          <p:cNvPicPr>
            <a:picLocks noChangeAspect="1"/>
          </p:cNvPicPr>
          <p:nvPr/>
        </p:nvPicPr>
        <p:blipFill>
          <a:blip r:embed="rId4"/>
          <a:stretch>
            <a:fillRect/>
          </a:stretch>
        </p:blipFill>
        <p:spPr>
          <a:xfrm>
            <a:off x="8164734" y="268494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25361</TotalTime>
  <Words>1277</Words>
  <Application>Microsoft Macintosh PowerPoint</Application>
  <PresentationFormat>Custom</PresentationFormat>
  <Paragraphs>350</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539</cp:revision>
  <dcterms:modified xsi:type="dcterms:W3CDTF">2024-09-10T15:26:44Z</dcterms:modified>
</cp:coreProperties>
</file>